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8" r:id="rId3"/>
    <p:sldId id="259" r:id="rId4"/>
    <p:sldId id="260" r:id="rId5"/>
    <p:sldId id="261" r:id="rId6"/>
    <p:sldId id="262" r:id="rId7"/>
    <p:sldId id="273" r:id="rId8"/>
    <p:sldId id="263" r:id="rId9"/>
    <p:sldId id="264" r:id="rId10"/>
    <p:sldId id="265" r:id="rId11"/>
    <p:sldId id="266" r:id="rId12"/>
    <p:sldId id="275" r:id="rId13"/>
    <p:sldId id="268" r:id="rId14"/>
    <p:sldId id="271" r:id="rId15"/>
    <p:sldId id="272" r:id="rId16"/>
    <p:sldId id="257" r:id="rId17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E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74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206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uk-UA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32"/>
            <a:ext cx="9143999" cy="685206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pPr/>
              <a:t>04.06.2017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omputerhistory.narod.ru/vichislit_prisposob_ustrojstva.htm" TargetMode="External"/><Relationship Id="rId2" Type="http://schemas.openxmlformats.org/officeDocument/2006/relationships/hyperlink" Target="http://mkt.izmuroma.ru/index.php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llection.edu.ru/catalog/res/e18ff0f2-60b2-486c-b20a-6c79aa09e92d/view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&#1064;&#1082;&#1086;&#1083;&#1072;\Desktop\&#1091;&#1088;&#1086;&#1082;&#1080;%20&#1080;&#1085;&#1092;&#1086;&#1088;&#1084;%20&#1085;&#1072;%2056%20&#1073;&#1080;&#1090;\&#1059;&#1088;&#1086;&#1082;%20&#8470;%2010%20&#1054;&#1089;&#1085;&#1086;&#1074;&#1085;&#1099;&#1077;%20&#1082;&#1086;&#1084;&#1087;&#1086;&#1085;&#1077;&#1085;&#1090;&#1099;%20&#1082;&#1086;&#1084;&#1087;&#1100;&#1102;&#1090;&#1077;&#1088;&#1072;\&#1059;&#1088;&#1086;&#1082;%201%201%20&#1059;&#1089;&#1090;&#1088;&#1086;&#1081;&#1089;&#1090;&#1074;&#1086;%20&#1082;&#1086;&#1084;&#1087;&#1100;&#1102;&#1090;&#1077;&#1088;&#1072;.mp4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13" Type="http://schemas.openxmlformats.org/officeDocument/2006/relationships/image" Target="../media/image29.png"/><Relationship Id="rId3" Type="http://schemas.openxmlformats.org/officeDocument/2006/relationships/image" Target="../media/image19.gif"/><Relationship Id="rId7" Type="http://schemas.openxmlformats.org/officeDocument/2006/relationships/image" Target="../media/image23.gif"/><Relationship Id="rId12" Type="http://schemas.openxmlformats.org/officeDocument/2006/relationships/image" Target="../media/image28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22.gif"/><Relationship Id="rId11" Type="http://schemas.openxmlformats.org/officeDocument/2006/relationships/image" Target="../media/image27.gif"/><Relationship Id="rId5" Type="http://schemas.openxmlformats.org/officeDocument/2006/relationships/image" Target="../media/image21.gif"/><Relationship Id="rId10" Type="http://schemas.openxmlformats.org/officeDocument/2006/relationships/image" Target="../media/image26.gif"/><Relationship Id="rId4" Type="http://schemas.openxmlformats.org/officeDocument/2006/relationships/image" Target="../media/image20.jpeg"/><Relationship Id="rId9" Type="http://schemas.openxmlformats.org/officeDocument/2006/relationships/image" Target="../media/image25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vinylraremusic.files.wordpress.com/2008/06/11_12_9_prev.jpg" TargetMode="External"/><Relationship Id="rId3" Type="http://schemas.openxmlformats.org/officeDocument/2006/relationships/hyperlink" Target="http://metodist.lbz.ru/authors/informatika/3/eor7.php" TargetMode="External"/><Relationship Id="rId7" Type="http://schemas.openxmlformats.org/officeDocument/2006/relationships/hyperlink" Target="http://pontopass.com/images/55a82d7265ed7.jpg" TargetMode="External"/><Relationship Id="rId12" Type="http://schemas.openxmlformats.org/officeDocument/2006/relationships/hyperlink" Target="http://www.e-annebebek.com/wp-content/uploads/2014/03/Ev-%C3%96devi-995x498.gif" TargetMode="External"/><Relationship Id="rId2" Type="http://schemas.openxmlformats.org/officeDocument/2006/relationships/hyperlink" Target="http://www.edu54.ru/sites/default/files/upload/2010/03/logich_rass.sw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g10.wikimart.ru/bd/69/69024273-dad5-4e4c-b1f0-0d2d3669bdb1.jpeg" TargetMode="External"/><Relationship Id="rId11" Type="http://schemas.openxmlformats.org/officeDocument/2006/relationships/hyperlink" Target="http://www.sector.biz.ua/mycomp/img/03_224/24-25/22_ris_9.jpg" TargetMode="External"/><Relationship Id="rId5" Type="http://schemas.openxmlformats.org/officeDocument/2006/relationships/hyperlink" Target="http://gifportal.ru/data/smiles/komputeri-720.gif" TargetMode="External"/><Relationship Id="rId10" Type="http://schemas.openxmlformats.org/officeDocument/2006/relationships/hyperlink" Target="http://www.e-market.kiev.ua/content/produce/full/5393.jpg" TargetMode="External"/><Relationship Id="rId4" Type="http://schemas.openxmlformats.org/officeDocument/2006/relationships/hyperlink" Target="http://tekhnar.ru/img/v_peterburge_pojavitsja_eshe.jpg" TargetMode="External"/><Relationship Id="rId9" Type="http://schemas.openxmlformats.org/officeDocument/2006/relationships/hyperlink" Target="http://pomogi-vnukam.ru/wp-content/uploads/2014/10/%D1%84%D0%BB%D1%8D%D1%88%D0%BA%D0%B0.jpg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  <a:r>
              <a:rPr lang="ru-RU" b="1" dirty="0" smtClean="0">
                <a:solidFill>
                  <a:srgbClr val="002060"/>
                </a:solidFill>
              </a:rPr>
              <a:t>: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00200"/>
            <a:ext cx="4043362" cy="4525963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§ 2.1, вопросы и задания 1–9 к параграфу, № 76, 77 в РТ.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Дополнительные задания(на карточках по желанию)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Информатика : учебник для 7 клас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428736"/>
            <a:ext cx="2829761" cy="4075788"/>
          </a:xfrm>
          <a:prstGeom prst="rect">
            <a:avLst/>
          </a:prstGeom>
          <a:noFill/>
        </p:spPr>
      </p:pic>
      <p:pic>
        <p:nvPicPr>
          <p:cNvPr id="8" name="Picture 2" descr="Информатика : рабочая тетрадь для 7 класс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2857496"/>
            <a:ext cx="2571768" cy="3472681"/>
          </a:xfrm>
          <a:prstGeom prst="rect">
            <a:avLst/>
          </a:prstGeom>
          <a:noFill/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28662" y="6357958"/>
            <a:ext cx="74295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Корягина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И.Н.,  МБОУ «Донская ООШ» 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Беляевского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района 2017г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229600" cy="72547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Узнай тему урока, отгадав загадку.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214422"/>
            <a:ext cx="7286676" cy="4929222"/>
          </a:xfrm>
        </p:spPr>
        <p:txBody>
          <a:bodyPr>
            <a:noAutofit/>
          </a:bodyPr>
          <a:lstStyle/>
          <a:p>
            <a:pPr indent="22225">
              <a:buNone/>
            </a:pPr>
            <a:r>
              <a:rPr lang="ru-RU" sz="3600" b="1" dirty="0" smtClean="0">
                <a:solidFill>
                  <a:srgbClr val="0070C0"/>
                </a:solidFill>
              </a:rPr>
              <a:t>С ним мы в игры поиграем,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С ним мы тексты набираем,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Он оформит их красиво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И разложит по архивам.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Он работу нам облегчит,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Связь мгновенно обеспечит.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Он рисует и поет,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В Интернет с собой ведет.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Друг что надо! Просто </a:t>
            </a:r>
            <a:r>
              <a:rPr lang="ru-RU" sz="3600" b="1" dirty="0" err="1" smtClean="0">
                <a:solidFill>
                  <a:srgbClr val="0070C0"/>
                </a:solidFill>
              </a:rPr>
              <a:t>супер</a:t>
            </a:r>
            <a:r>
              <a:rPr lang="ru-RU" sz="3600" b="1" dirty="0" smtClean="0">
                <a:solidFill>
                  <a:srgbClr val="0070C0"/>
                </a:solidFill>
              </a:rPr>
              <a:t>!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Персональный наш…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tekhnar.ru/img/v_peterburge_pojavitsja_esh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214422"/>
            <a:ext cx="7592253" cy="5143536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0" y="142852"/>
            <a:ext cx="9144000" cy="107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Давайте вспомним, из каких устройств состоит компьютер?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rot="5400000" flipH="1" flipV="1">
            <a:off x="1500166" y="1785926"/>
            <a:ext cx="928694" cy="92869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Скругленный прямоугольник 6"/>
          <p:cNvSpPr/>
          <p:nvPr/>
        </p:nvSpPr>
        <p:spPr>
          <a:xfrm>
            <a:off x="1643042" y="1357298"/>
            <a:ext cx="2928958" cy="428628"/>
          </a:xfrm>
          <a:prstGeom prst="roundRect">
            <a:avLst/>
          </a:prstGeom>
          <a:solidFill>
            <a:srgbClr val="9FD3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Монитор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3714744" y="2500306"/>
            <a:ext cx="1500198" cy="50006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4857752" y="2000240"/>
            <a:ext cx="3643338" cy="428628"/>
          </a:xfrm>
          <a:prstGeom prst="roundRect">
            <a:avLst/>
          </a:prstGeom>
          <a:solidFill>
            <a:srgbClr val="9FD3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Системный блок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2285984" y="5143512"/>
            <a:ext cx="1643074" cy="92869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кругленный прямоугольник 10"/>
          <p:cNvSpPr/>
          <p:nvPr/>
        </p:nvSpPr>
        <p:spPr>
          <a:xfrm>
            <a:off x="3071802" y="6072206"/>
            <a:ext cx="3643338" cy="428628"/>
          </a:xfrm>
          <a:prstGeom prst="roundRect">
            <a:avLst/>
          </a:prstGeom>
          <a:solidFill>
            <a:srgbClr val="9FD3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Клавиатура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3643306" y="4643446"/>
            <a:ext cx="2428860" cy="28575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6143636" y="4643446"/>
            <a:ext cx="1428760" cy="428628"/>
          </a:xfrm>
          <a:prstGeom prst="roundRect">
            <a:avLst/>
          </a:prstGeom>
          <a:solidFill>
            <a:srgbClr val="9FD3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Мышь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38937" y="62732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7" grpId="0" animBg="1"/>
      <p:bldP spid="9" grpId="0" animBg="1"/>
      <p:bldP spid="11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43372" y="1714488"/>
            <a:ext cx="4543428" cy="4525963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Внутренняя память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Жесткий диск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Компакт диск</a:t>
            </a:r>
          </a:p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Flash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накопители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Другие устройства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214290"/>
            <a:ext cx="9144000" cy="107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 каких устройств считывает информацию компьютер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?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" name="Picture 2" descr="http://tekhnar.ru/img/v_peterburge_pojavitsja_eshe.jpg"/>
          <p:cNvPicPr>
            <a:picLocks noChangeAspect="1" noChangeArrowheads="1"/>
          </p:cNvPicPr>
          <p:nvPr/>
        </p:nvPicPr>
        <p:blipFill>
          <a:blip r:embed="rId2"/>
          <a:srcRect l="8295" r="12073"/>
          <a:stretch>
            <a:fillRect/>
          </a:stretch>
        </p:blipFill>
        <p:spPr bwMode="auto">
          <a:xfrm>
            <a:off x="428596" y="1928802"/>
            <a:ext cx="3429024" cy="2917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урока: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071547"/>
            <a:ext cx="8229600" cy="1928826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36000" algn="ctr">
              <a:lnSpc>
                <a:spcPts val="3700"/>
              </a:lnSpc>
              <a:buNone/>
            </a:pPr>
            <a:r>
              <a:rPr lang="ru-RU" sz="4800" b="1" spc="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Основные компоненты</a:t>
            </a:r>
          </a:p>
          <a:p>
            <a:pPr marL="36000" algn="ctr">
              <a:lnSpc>
                <a:spcPts val="3700"/>
              </a:lnSpc>
              <a:buNone/>
            </a:pPr>
            <a:r>
              <a:rPr lang="ru-RU" sz="4800" b="1" spc="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компьютера и их функции</a:t>
            </a:r>
            <a:endParaRPr lang="ru-RU" sz="48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tekhnar.ru/img/v_peterburge_pojavitsja_esh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928934"/>
            <a:ext cx="3000396" cy="2032683"/>
          </a:xfrm>
          <a:prstGeom prst="rect">
            <a:avLst/>
          </a:prstGeom>
          <a:noFill/>
        </p:spPr>
      </p:pic>
      <p:pic>
        <p:nvPicPr>
          <p:cNvPr id="5" name="Picture 2" descr="http://img10.wikimart.ru/bd/69/69024273-dad5-4e4c-b1f0-0d2d3669bdb1.jpeg"/>
          <p:cNvPicPr>
            <a:picLocks noChangeAspect="1" noChangeArrowheads="1"/>
          </p:cNvPicPr>
          <p:nvPr/>
        </p:nvPicPr>
        <p:blipFill>
          <a:blip r:embed="rId3" cstate="print"/>
          <a:srcRect l="14286" t="19231" r="12499" b="20672"/>
          <a:stretch>
            <a:fillRect/>
          </a:stretch>
        </p:blipFill>
        <p:spPr bwMode="auto">
          <a:xfrm>
            <a:off x="571472" y="4786322"/>
            <a:ext cx="1054425" cy="642942"/>
          </a:xfrm>
          <a:prstGeom prst="rect">
            <a:avLst/>
          </a:prstGeom>
          <a:noFill/>
        </p:spPr>
      </p:pic>
      <p:pic>
        <p:nvPicPr>
          <p:cNvPr id="6" name="Picture 4" descr="http://pontopass.com/images/55a82d7265ed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0166" y="5286388"/>
            <a:ext cx="976276" cy="683393"/>
          </a:xfrm>
          <a:prstGeom prst="rect">
            <a:avLst/>
          </a:prstGeom>
          <a:noFill/>
        </p:spPr>
      </p:pic>
      <p:pic>
        <p:nvPicPr>
          <p:cNvPr id="7" name="Picture 6" descr="https://vinylraremusic.files.wordpress.com/2008/06/11_12_9_prev.jpg"/>
          <p:cNvPicPr>
            <a:picLocks noChangeAspect="1" noChangeArrowheads="1"/>
          </p:cNvPicPr>
          <p:nvPr/>
        </p:nvPicPr>
        <p:blipFill>
          <a:blip r:embed="rId5" cstate="print"/>
          <a:srcRect l="19166" t="7500" r="20000" b="2499"/>
          <a:stretch>
            <a:fillRect/>
          </a:stretch>
        </p:blipFill>
        <p:spPr bwMode="auto">
          <a:xfrm>
            <a:off x="4214810" y="5786454"/>
            <a:ext cx="785818" cy="775054"/>
          </a:xfrm>
          <a:prstGeom prst="rect">
            <a:avLst/>
          </a:prstGeom>
          <a:noFill/>
        </p:spPr>
      </p:pic>
      <p:pic>
        <p:nvPicPr>
          <p:cNvPr id="8" name="Picture 8" descr="http://pomogi-vnukam.ru/wp-content/uploads/2014/10/%D1%84%D0%BB%D1%8D%D1%88%D0%BA%D0%B0.jpg"/>
          <p:cNvPicPr>
            <a:picLocks noChangeAspect="1" noChangeArrowheads="1"/>
          </p:cNvPicPr>
          <p:nvPr/>
        </p:nvPicPr>
        <p:blipFill>
          <a:blip r:embed="rId6" cstate="print"/>
          <a:srcRect l="5357" t="21786" r="6785" b="22500"/>
          <a:stretch>
            <a:fillRect/>
          </a:stretch>
        </p:blipFill>
        <p:spPr bwMode="auto">
          <a:xfrm>
            <a:off x="2571736" y="5857892"/>
            <a:ext cx="1126523" cy="714380"/>
          </a:xfrm>
          <a:prstGeom prst="rect">
            <a:avLst/>
          </a:prstGeom>
          <a:noFill/>
        </p:spPr>
      </p:pic>
      <p:pic>
        <p:nvPicPr>
          <p:cNvPr id="9" name="Picture 10" descr="http://www.e-market.kiev.ua/content/produce/full/539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86446" y="5857892"/>
            <a:ext cx="1043314" cy="642942"/>
          </a:xfrm>
          <a:prstGeom prst="rect">
            <a:avLst/>
          </a:prstGeom>
          <a:noFill/>
        </p:spPr>
      </p:pic>
      <p:pic>
        <p:nvPicPr>
          <p:cNvPr id="10" name="Picture 12" descr="http://www.sector.biz.ua/mycomp/img/03_224/24-25/22_ris_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58148" y="4786322"/>
            <a:ext cx="883316" cy="488378"/>
          </a:xfrm>
          <a:prstGeom prst="rect">
            <a:avLst/>
          </a:prstGeom>
          <a:noFill/>
        </p:spPr>
      </p:pic>
      <p:pic>
        <p:nvPicPr>
          <p:cNvPr id="11" name="Picture 14" descr="http://www.teleactivities.com/wp-content/uploads/2013/11/phone-3308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43768" y="5429264"/>
            <a:ext cx="761952" cy="566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Цели урока: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357158" y="1071546"/>
            <a:ext cx="2328850" cy="685792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Повторить: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86050" y="1000108"/>
            <a:ext cx="58579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принцип работы компьютера из каких основных устройств он состоит.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428596" y="2357430"/>
            <a:ext cx="1785950" cy="857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Понять: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488" y="2500306"/>
            <a:ext cx="6286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что такое носитель информации.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00034" y="3357562"/>
            <a:ext cx="1571636" cy="8572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Узнать: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86050" y="3357562"/>
            <a:ext cx="6143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 видах компьютерных сетей.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357158" y="4357694"/>
            <a:ext cx="2214578" cy="8572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Научиться: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28926" y="4357694"/>
            <a:ext cx="62150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решать задачи на расчет количества информации, передаваемой по компьютерной сети.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5286412"/>
          </a:xfrm>
        </p:spPr>
        <p:txBody>
          <a:bodyPr>
            <a:normAutofit/>
          </a:bodyPr>
          <a:lstStyle/>
          <a:p>
            <a:pPr algn="l"/>
            <a:r>
              <a:rPr lang="ru-RU" sz="31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http://mkt.izmuroma.ru/index.php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 - музей компьютерной техники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http://computerhistory.narod.ru/vichislit_prisposob_ustrojstva.htm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 - виртуальный музей истории вычислительной техники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http://school- 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  <a:hlinkClick r:id="rId4"/>
              </a:rPr>
              <a:t>collection.edu.ru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  <a:hlinkClick r:id="rId4"/>
              </a:rPr>
              <a:t>/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  <a:hlinkClick r:id="rId4"/>
              </a:rPr>
              <a:t>catalog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  <a:hlinkClick r:id="rId4"/>
              </a:rPr>
              <a:t>/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  <a:hlinkClick r:id="rId4"/>
              </a:rPr>
              <a:t>res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  <a:hlinkClick r:id="rId4"/>
              </a:rPr>
              <a:t>/e18ff0f2-60b2-486c-b20a-6c79aa09e92d/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  <a:hlinkClick r:id="rId4"/>
              </a:rPr>
              <a:t>view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 - таблица «Аналогия между человеком и компьютером 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000100" y="6488668"/>
            <a:ext cx="74295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Корягина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И.Н.,  МБОУ «Донская ООШ» 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Беляевского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района 2017г.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Урок 1 1 Устройство компьютера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57158" y="160711"/>
            <a:ext cx="8501122" cy="63758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357166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Выполни в паре: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3438" y="1142984"/>
            <a:ext cx="4043362" cy="257176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У. с. 63-64</a:t>
            </a:r>
          </a:p>
          <a:p>
            <a:pPr algn="ctr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РТ. № 78, 86, 87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Информатика : учебник для 7 клас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142984"/>
            <a:ext cx="2829761" cy="4075788"/>
          </a:xfrm>
          <a:prstGeom prst="rect">
            <a:avLst/>
          </a:prstGeom>
          <a:noFill/>
        </p:spPr>
      </p:pic>
      <p:pic>
        <p:nvPicPr>
          <p:cNvPr id="5" name="Picture 2" descr="Информатика : рабочая тетрадь для 7 класс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2571744"/>
            <a:ext cx="2571768" cy="3472681"/>
          </a:xfrm>
          <a:prstGeom prst="rect">
            <a:avLst/>
          </a:prstGeom>
          <a:noFill/>
        </p:spPr>
      </p:pic>
      <p:pic>
        <p:nvPicPr>
          <p:cNvPr id="2050" name="Picture 2" descr="http://www.e-annebebek.com/wp-content/uploads/2014/03/Ev-%C3%96devi-995x498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4357694"/>
            <a:ext cx="3215858" cy="16095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Взаимопроверка: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000108"/>
            <a:ext cx="7221634" cy="585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Прямая со стрелкой 4"/>
          <p:cNvCxnSpPr/>
          <p:nvPr/>
        </p:nvCxnSpPr>
        <p:spPr>
          <a:xfrm>
            <a:off x="2928926" y="2000240"/>
            <a:ext cx="2428892" cy="171451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2928926" y="2714620"/>
            <a:ext cx="2428892" cy="7143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2928926" y="1785926"/>
            <a:ext cx="2428892" cy="192882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2928926" y="4643446"/>
            <a:ext cx="2428892" cy="92869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2928926" y="4643446"/>
            <a:ext cx="2428892" cy="92869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3000364" y="6500834"/>
            <a:ext cx="2357454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5596" y="1"/>
            <a:ext cx="42124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67" name="Picture 15" descr="http://www.prestashop.com/blog/en/files/2013/06/Red-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714612" y="0"/>
            <a:ext cx="309547" cy="309547"/>
          </a:xfrm>
          <a:prstGeom prst="rect">
            <a:avLst/>
          </a:prstGeom>
          <a:noFill/>
        </p:spPr>
      </p:pic>
      <p:pic>
        <p:nvPicPr>
          <p:cNvPr id="17" name="Picture 15" descr="http://www.prestashop.com/blog/en/files/2013/06/Red-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714612" y="500042"/>
            <a:ext cx="309547" cy="309547"/>
          </a:xfrm>
          <a:prstGeom prst="rect">
            <a:avLst/>
          </a:prstGeom>
          <a:noFill/>
        </p:spPr>
      </p:pic>
      <p:pic>
        <p:nvPicPr>
          <p:cNvPr id="18" name="Picture 15" descr="http://www.prestashop.com/blog/en/files/2013/06/Red-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714612" y="1500174"/>
            <a:ext cx="309547" cy="309547"/>
          </a:xfrm>
          <a:prstGeom prst="rect">
            <a:avLst/>
          </a:prstGeom>
          <a:noFill/>
        </p:spPr>
      </p:pic>
      <p:pic>
        <p:nvPicPr>
          <p:cNvPr id="19" name="Picture 15" descr="http://www.prestashop.com/blog/en/files/2013/06/Red-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714612" y="2000240"/>
            <a:ext cx="309547" cy="309547"/>
          </a:xfrm>
          <a:prstGeom prst="rect">
            <a:avLst/>
          </a:prstGeom>
          <a:noFill/>
        </p:spPr>
      </p:pic>
      <p:pic>
        <p:nvPicPr>
          <p:cNvPr id="20" name="Picture 15" descr="http://www.prestashop.com/blog/en/files/2013/06/Red-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714612" y="3000372"/>
            <a:ext cx="309547" cy="309547"/>
          </a:xfrm>
          <a:prstGeom prst="rect">
            <a:avLst/>
          </a:prstGeom>
          <a:noFill/>
        </p:spPr>
      </p:pic>
      <p:pic>
        <p:nvPicPr>
          <p:cNvPr id="21" name="Picture 15" descr="http://www.prestashop.com/blog/en/files/2013/06/Red-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714612" y="3500438"/>
            <a:ext cx="309547" cy="309547"/>
          </a:xfrm>
          <a:prstGeom prst="rect">
            <a:avLst/>
          </a:prstGeom>
          <a:noFill/>
        </p:spPr>
      </p:pic>
      <p:pic>
        <p:nvPicPr>
          <p:cNvPr id="22" name="Picture 15" descr="http://www.prestashop.com/blog/en/files/2013/06/Red-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714612" y="4500570"/>
            <a:ext cx="309547" cy="309547"/>
          </a:xfrm>
          <a:prstGeom prst="rect">
            <a:avLst/>
          </a:prstGeom>
          <a:noFill/>
        </p:spPr>
      </p:pic>
      <p:pic>
        <p:nvPicPr>
          <p:cNvPr id="23" name="Picture 15" descr="http://www.prestashop.com/blog/en/files/2013/06/Red-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714612" y="6548453"/>
            <a:ext cx="309547" cy="309547"/>
          </a:xfrm>
          <a:prstGeom prst="rect">
            <a:avLst/>
          </a:prstGeom>
          <a:noFill/>
        </p:spPr>
      </p:pic>
      <p:pic>
        <p:nvPicPr>
          <p:cNvPr id="23569" name="Picture 17"/>
          <p:cNvPicPr>
            <a:picLocks noChangeAspect="1" noChangeArrowheads="1"/>
          </p:cNvPicPr>
          <p:nvPr/>
        </p:nvPicPr>
        <p:blipFill>
          <a:blip r:embed="rId4"/>
          <a:srcRect r="94236" b="46188"/>
          <a:stretch>
            <a:fillRect/>
          </a:stretch>
        </p:blipFill>
        <p:spPr bwMode="auto">
          <a:xfrm>
            <a:off x="1071538" y="500042"/>
            <a:ext cx="78581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black4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572000" cy="3557588"/>
          </a:xfrm>
          <a:prstGeom prst="rect">
            <a:avLst/>
          </a:prstGeom>
          <a:noFill/>
        </p:spPr>
      </p:pic>
      <p:pic>
        <p:nvPicPr>
          <p:cNvPr id="9222" name="Picture 6" descr="black4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0"/>
            <a:ext cx="4787900" cy="3557588"/>
          </a:xfrm>
          <a:prstGeom prst="rect">
            <a:avLst/>
          </a:prstGeom>
          <a:noFill/>
        </p:spPr>
      </p:pic>
      <p:pic>
        <p:nvPicPr>
          <p:cNvPr id="9223" name="Picture 7" descr="black4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300413"/>
            <a:ext cx="4572000" cy="3557587"/>
          </a:xfrm>
          <a:prstGeom prst="rect">
            <a:avLst/>
          </a:prstGeom>
          <a:noFill/>
        </p:spPr>
      </p:pic>
      <p:pic>
        <p:nvPicPr>
          <p:cNvPr id="9224" name="Picture 8" descr="black4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3300413"/>
            <a:ext cx="4787900" cy="3557587"/>
          </a:xfrm>
          <a:prstGeom prst="rect">
            <a:avLst/>
          </a:prstGeom>
          <a:noFill/>
        </p:spPr>
      </p:pic>
      <p:sp>
        <p:nvSpPr>
          <p:cNvPr id="9226" name="AutoShape 10"/>
          <p:cNvSpPr>
            <a:spLocks noChangeArrowheads="1"/>
          </p:cNvSpPr>
          <p:nvPr/>
        </p:nvSpPr>
        <p:spPr bwMode="auto">
          <a:xfrm rot="-2453948">
            <a:off x="2987675" y="1989138"/>
            <a:ext cx="3384550" cy="3314700"/>
          </a:xfrm>
          <a:prstGeom prst="star4">
            <a:avLst>
              <a:gd name="adj" fmla="val 11542"/>
            </a:avLst>
          </a:prstGeom>
          <a:gradFill rotWithShape="1">
            <a:gsLst>
              <a:gs pos="0">
                <a:srgbClr val="990099"/>
              </a:gs>
              <a:gs pos="100000">
                <a:srgbClr val="FF00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5" name="AutoShape 9"/>
          <p:cNvSpPr>
            <a:spLocks noChangeArrowheads="1"/>
          </p:cNvSpPr>
          <p:nvPr/>
        </p:nvSpPr>
        <p:spPr bwMode="auto">
          <a:xfrm>
            <a:off x="3276600" y="2060575"/>
            <a:ext cx="2736850" cy="2954338"/>
          </a:xfrm>
          <a:prstGeom prst="star4">
            <a:avLst>
              <a:gd name="adj" fmla="val 11542"/>
            </a:avLst>
          </a:prstGeom>
          <a:gradFill rotWithShape="1">
            <a:gsLst>
              <a:gs pos="0">
                <a:schemeClr val="accent1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7" name="AutoShape 11"/>
          <p:cNvSpPr>
            <a:spLocks noChangeArrowheads="1"/>
          </p:cNvSpPr>
          <p:nvPr/>
        </p:nvSpPr>
        <p:spPr bwMode="auto">
          <a:xfrm rot="-1728264">
            <a:off x="6084888" y="765175"/>
            <a:ext cx="1795462" cy="1603375"/>
          </a:xfrm>
          <a:prstGeom prst="star5">
            <a:avLst/>
          </a:prstGeom>
          <a:gradFill rotWithShape="1">
            <a:gsLst>
              <a:gs pos="0">
                <a:schemeClr val="bg1"/>
              </a:gs>
              <a:gs pos="100000">
                <a:srgbClr val="FF99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219" name="Picture 3" descr="05_moon_meteorit_alh-8100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620838" y="0"/>
            <a:ext cx="1404938" cy="1038225"/>
          </a:xfrm>
          <a:prstGeom prst="rect">
            <a:avLst/>
          </a:prstGeom>
          <a:noFill/>
        </p:spPr>
      </p:pic>
      <p:pic>
        <p:nvPicPr>
          <p:cNvPr id="9229" name="Picture 13" descr="05_moon_meteorit_alh-8100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324975" y="0"/>
            <a:ext cx="1404938" cy="908050"/>
          </a:xfrm>
          <a:prstGeom prst="rect">
            <a:avLst/>
          </a:prstGeom>
          <a:noFill/>
        </p:spPr>
      </p:pic>
      <p:sp>
        <p:nvSpPr>
          <p:cNvPr id="9231" name="AutoShape 15"/>
          <p:cNvSpPr>
            <a:spLocks noChangeArrowheads="1"/>
          </p:cNvSpPr>
          <p:nvPr/>
        </p:nvSpPr>
        <p:spPr bwMode="auto">
          <a:xfrm>
            <a:off x="1042988" y="4797425"/>
            <a:ext cx="936625" cy="863600"/>
          </a:xfrm>
          <a:prstGeom prst="star5">
            <a:avLst/>
          </a:prstGeom>
          <a:gradFill rotWithShape="1">
            <a:gsLst>
              <a:gs pos="0">
                <a:srgbClr val="6699FF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33" name="AutoShape 17"/>
          <p:cNvSpPr>
            <a:spLocks noChangeArrowheads="1"/>
          </p:cNvSpPr>
          <p:nvPr/>
        </p:nvSpPr>
        <p:spPr bwMode="auto">
          <a:xfrm>
            <a:off x="3635375" y="549275"/>
            <a:ext cx="1223963" cy="1079500"/>
          </a:xfrm>
          <a:prstGeom prst="star5">
            <a:avLst/>
          </a:prstGeom>
          <a:gradFill rotWithShape="1">
            <a:gsLst>
              <a:gs pos="0">
                <a:srgbClr val="FFFF66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34" name="AutoShape 18"/>
          <p:cNvSpPr>
            <a:spLocks noChangeArrowheads="1"/>
          </p:cNvSpPr>
          <p:nvPr/>
        </p:nvSpPr>
        <p:spPr bwMode="auto">
          <a:xfrm rot="-1624394">
            <a:off x="6283325" y="3414713"/>
            <a:ext cx="1731963" cy="1655762"/>
          </a:xfrm>
          <a:prstGeom prst="star5">
            <a:avLst/>
          </a:prstGeom>
          <a:gradFill rotWithShape="1">
            <a:gsLst>
              <a:gs pos="0">
                <a:srgbClr val="FF0066"/>
              </a:gs>
              <a:gs pos="100000">
                <a:srgbClr val="CC99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35" name="AutoShape 19"/>
          <p:cNvSpPr>
            <a:spLocks noChangeArrowheads="1"/>
          </p:cNvSpPr>
          <p:nvPr/>
        </p:nvSpPr>
        <p:spPr bwMode="auto">
          <a:xfrm rot="-1624394">
            <a:off x="779463" y="1011238"/>
            <a:ext cx="1587500" cy="1511300"/>
          </a:xfrm>
          <a:prstGeom prst="star5">
            <a:avLst/>
          </a:prstGeom>
          <a:gradFill rotWithShape="1">
            <a:gsLst>
              <a:gs pos="0">
                <a:srgbClr val="990099"/>
              </a:gs>
              <a:gs pos="100000">
                <a:srgbClr val="FF99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36" name="AutoShape 20"/>
          <p:cNvSpPr>
            <a:spLocks noChangeArrowheads="1"/>
          </p:cNvSpPr>
          <p:nvPr/>
        </p:nvSpPr>
        <p:spPr bwMode="auto">
          <a:xfrm rot="-1624394">
            <a:off x="3567113" y="4805363"/>
            <a:ext cx="1873250" cy="1736725"/>
          </a:xfrm>
          <a:prstGeom prst="star5">
            <a:avLst/>
          </a:prstGeom>
          <a:gradFill rotWithShape="1">
            <a:gsLst>
              <a:gs pos="0">
                <a:srgbClr val="33CC33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pic>
        <p:nvPicPr>
          <p:cNvPr id="9237" name="Picture 21" descr="earth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71775" y="4076700"/>
            <a:ext cx="1511300" cy="1511300"/>
          </a:xfrm>
          <a:prstGeom prst="rect">
            <a:avLst/>
          </a:prstGeom>
          <a:noFill/>
        </p:spPr>
      </p:pic>
      <p:pic>
        <p:nvPicPr>
          <p:cNvPr id="9238" name="Picture 22" descr="42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7900" y="3860800"/>
            <a:ext cx="792163" cy="792163"/>
          </a:xfrm>
          <a:prstGeom prst="rect">
            <a:avLst/>
          </a:prstGeom>
          <a:noFill/>
        </p:spPr>
      </p:pic>
      <p:pic>
        <p:nvPicPr>
          <p:cNvPr id="9239" name="Picture 23" descr="mars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71775" y="2205038"/>
            <a:ext cx="863600" cy="863600"/>
          </a:xfrm>
          <a:prstGeom prst="rect">
            <a:avLst/>
          </a:prstGeom>
          <a:noFill/>
        </p:spPr>
      </p:pic>
      <p:pic>
        <p:nvPicPr>
          <p:cNvPr id="9240" name="Picture 24" descr="112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235825" y="3213100"/>
            <a:ext cx="1079500" cy="1079500"/>
          </a:xfrm>
          <a:prstGeom prst="rect">
            <a:avLst/>
          </a:prstGeom>
          <a:noFill/>
        </p:spPr>
      </p:pic>
      <p:pic>
        <p:nvPicPr>
          <p:cNvPr id="9241" name="Picture 25" descr="upiter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24075" y="708025"/>
            <a:ext cx="935038" cy="498475"/>
          </a:xfrm>
          <a:prstGeom prst="rect">
            <a:avLst/>
          </a:prstGeom>
          <a:noFill/>
        </p:spPr>
      </p:pic>
      <p:pic>
        <p:nvPicPr>
          <p:cNvPr id="9242" name="Picture 26" descr="r4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16200000">
            <a:off x="-33337" y="5857875"/>
            <a:ext cx="1428750" cy="571500"/>
          </a:xfrm>
          <a:prstGeom prst="rect">
            <a:avLst/>
          </a:prstGeom>
          <a:noFill/>
        </p:spPr>
      </p:pic>
      <p:pic>
        <p:nvPicPr>
          <p:cNvPr id="9245" name="Picture 29" descr="r4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95288" y="188913"/>
            <a:ext cx="1428750" cy="571500"/>
          </a:xfrm>
          <a:prstGeom prst="rect">
            <a:avLst/>
          </a:prstGeom>
          <a:noFill/>
        </p:spPr>
      </p:pic>
      <p:pic>
        <p:nvPicPr>
          <p:cNvPr id="9246" name="Picture 30" descr="r4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5400000">
            <a:off x="7888288" y="617538"/>
            <a:ext cx="1428750" cy="571500"/>
          </a:xfrm>
          <a:prstGeom prst="rect">
            <a:avLst/>
          </a:prstGeom>
          <a:noFill/>
        </p:spPr>
      </p:pic>
      <p:pic>
        <p:nvPicPr>
          <p:cNvPr id="9248" name="Picture 32" descr="r7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-23696382">
            <a:off x="4211638" y="1700213"/>
            <a:ext cx="1657350" cy="1104900"/>
          </a:xfrm>
          <a:prstGeom prst="rect">
            <a:avLst/>
          </a:prstGeom>
          <a:noFill/>
        </p:spPr>
      </p:pic>
      <p:pic>
        <p:nvPicPr>
          <p:cNvPr id="9249" name="Picture 33" descr="56r2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-1371600" y="0"/>
            <a:ext cx="1371600" cy="495300"/>
          </a:xfrm>
          <a:prstGeom prst="rect">
            <a:avLst/>
          </a:prstGeom>
          <a:noFill/>
        </p:spPr>
      </p:pic>
      <p:pic>
        <p:nvPicPr>
          <p:cNvPr id="9250" name="Picture 34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принц.wav"/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7596188" y="6237288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2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2" dur="3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3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27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0"/>
                            </p:stCondLst>
                            <p:childTnLst>
                              <p:par>
                                <p:cTn id="34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500"/>
                            </p:stCondLst>
                            <p:childTnLst>
                              <p:par>
                                <p:cTn id="39" presetID="10" presetClass="entr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500"/>
                            </p:stCondLst>
                            <p:childTnLst>
                              <p:par>
                                <p:cTn id="43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9500"/>
                            </p:stCondLst>
                            <p:childTnLst>
                              <p:par>
                                <p:cTn id="47" presetID="2" presetClass="exit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30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500"/>
                            </p:stCondLst>
                            <p:childTnLst>
                              <p:par>
                                <p:cTn id="52" presetID="2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3000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0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500"/>
                            </p:stCondLst>
                            <p:childTnLst>
                              <p:par>
                                <p:cTn id="57" presetID="2" presetClass="exit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3000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0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8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9000"/>
                            </p:stCondLst>
                            <p:childTnLst>
                              <p:par>
                                <p:cTn id="6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9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0"/>
                            </p:stCondLst>
                            <p:childTnLst>
                              <p:par>
                                <p:cTn id="7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1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1500"/>
                            </p:stCondLst>
                            <p:childTnLst>
                              <p:par>
                                <p:cTn id="8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2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3000"/>
                            </p:stCondLst>
                            <p:childTnLst>
                              <p:par>
                                <p:cTn id="9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10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4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4500"/>
                            </p:stCondLst>
                            <p:childTnLst>
                              <p:par>
                                <p:cTn id="9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5500"/>
                            </p:stCondLst>
                            <p:childTnLst>
                              <p:par>
                                <p:cTn id="1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00035 -0.80532 " pathEditMode="relative" rAng="0" ptsTypes="AA">
                                      <p:cBhvr>
                                        <p:cTn id="106" dur="30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8500"/>
                            </p:stCondLst>
                            <p:childTnLst>
                              <p:par>
                                <p:cTn id="10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96296E-6 L 0.80382 -0.01018 " pathEditMode="relative" rAng="0" ptsTypes="AA">
                                      <p:cBhvr>
                                        <p:cTn id="115" dur="30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2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1500"/>
                            </p:stCondLst>
                            <p:childTnLst>
                              <p:par>
                                <p:cTn id="1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9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3000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3000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4500"/>
                            </p:stCondLst>
                            <p:childTnLst>
                              <p:par>
                                <p:cTn id="1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5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" presetClass="path" presetSubtype="0" repeatCount="4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77 -0.01991 C 0.02951 0.0875 -0.01042 0.2169 -0.09566 0.26829 C -0.1809 0.32084 -0.28021 0.27384 -0.31649 0.16667 C -0.35295 0.05926 -0.31319 -0.06944 -0.2276 -0.12106 C -0.14236 -0.17245 -0.0434 -0.12731 -0.00677 -0.01991 Z " pathEditMode="relative" rAng="3942850" ptsTypes="fffff">
                                      <p:cBhvr>
                                        <p:cTn id="136" dur="3000" spd="-1000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7500"/>
                            </p:stCondLst>
                            <p:childTnLst>
                              <p:par>
                                <p:cTn id="1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8500"/>
                            </p:stCondLst>
                            <p:childTnLst>
                              <p:par>
                                <p:cTn id="1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9500"/>
                            </p:stCondLst>
                            <p:childTnLst>
                              <p:par>
                                <p:cTn id="1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60500"/>
                            </p:stCondLst>
                            <p:childTnLst>
                              <p:par>
                                <p:cTn id="15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30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30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63500"/>
                            </p:stCondLst>
                            <p:childTnLst>
                              <p:par>
                                <p:cTn id="155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66500"/>
                            </p:stCondLst>
                            <p:childTnLst>
                              <p:par>
                                <p:cTn id="15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44444E-6 L -0.13385 0.30463 " pathEditMode="relative" rAng="0" ptsTypes="AA">
                                      <p:cBhvr>
                                        <p:cTn id="160" dur="30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" y="152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2" dur="3000" fill="hold"/>
                                        <p:tgtEl>
                                          <p:spTgt spid="924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69500"/>
                            </p:stCondLst>
                            <p:childTnLst>
                              <p:par>
                                <p:cTn id="16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5" dur="2000" fill="hold"/>
                                        <p:tgtEl>
                                          <p:spTgt spid="92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71500"/>
                            </p:stCondLst>
                            <p:childTnLst>
                              <p:par>
                                <p:cTn id="1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10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72500"/>
                            </p:stCondLst>
                            <p:childTnLst>
                              <p:par>
                                <p:cTn id="17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10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10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10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73500"/>
                            </p:stCondLst>
                            <p:childTnLst>
                              <p:par>
                                <p:cTn id="18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74000"/>
                            </p:stCondLst>
                            <p:childTnLst>
                              <p:par>
                                <p:cTn id="18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20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8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50"/>
                </p:tgtEl>
              </p:cMediaNode>
            </p:audio>
          </p:childTnLst>
        </p:cTn>
      </p:par>
    </p:tnLst>
    <p:bldLst>
      <p:bldP spid="9226" grpId="0" animBg="1"/>
      <p:bldP spid="9226" grpId="1" animBg="1"/>
      <p:bldP spid="9226" grpId="2" animBg="1"/>
      <p:bldP spid="9225" grpId="0" animBg="1"/>
      <p:bldP spid="9225" grpId="1" animBg="1"/>
      <p:bldP spid="9225" grpId="2" animBg="1"/>
      <p:bldP spid="9227" grpId="0" animBg="1"/>
      <p:bldP spid="9227" grpId="1" animBg="1"/>
      <p:bldP spid="9227" grpId="2" animBg="1"/>
      <p:bldP spid="9231" grpId="0" animBg="1"/>
      <p:bldP spid="9231" grpId="1" animBg="1"/>
      <p:bldP spid="9233" grpId="0" animBg="1"/>
      <p:bldP spid="9233" grpId="1" animBg="1"/>
      <p:bldP spid="9234" grpId="0" animBg="1"/>
      <p:bldP spid="9234" grpId="1" animBg="1"/>
      <p:bldP spid="9235" grpId="0" animBg="1"/>
      <p:bldP spid="9235" grpId="1" animBg="1"/>
      <p:bldP spid="9236" grpId="0" animBg="1"/>
      <p:bldP spid="923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Выполни самостоятельно: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1357298"/>
            <a:ext cx="4114800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РТ. </a:t>
            </a:r>
          </a:p>
          <a:p>
            <a:pPr algn="ctr">
              <a:buNone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82,</a:t>
            </a:r>
            <a:endParaRPr lang="ru-RU" sz="6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83,84  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Информатика : рабочая тетрадь для 7 клас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357298"/>
            <a:ext cx="3317172" cy="44792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  <a:noFill/>
          <a:ln>
            <a:solidFill>
              <a:schemeClr val="accent5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Оцени свою работу на уроке: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Можете ли вы назвать тему урока?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Что у вас получилось лучше всего и без ошибок??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На уроке было легко или были трудности?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Какое задание было интересным и почему?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Как бы вы могли оценить свою работу?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Использованные материалы: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8858280" cy="4525963"/>
          </a:xfrm>
        </p:spPr>
        <p:txBody>
          <a:bodyPr>
            <a:normAutofit/>
          </a:bodyPr>
          <a:lstStyle/>
          <a:p>
            <a:pPr marL="0" indent="0">
              <a:defRPr/>
            </a:pPr>
            <a:r>
              <a:rPr lang="ru-RU" sz="1200" b="1" dirty="0" smtClean="0">
                <a:solidFill>
                  <a:srgbClr val="002060"/>
                </a:solidFill>
                <a:latin typeface="Comic Sans MS" pitchFamily="66" charset="0"/>
              </a:rPr>
              <a:t>Л.Л. </a:t>
            </a:r>
            <a:r>
              <a:rPr lang="ru-RU" sz="1200" b="1" dirty="0" err="1" smtClean="0">
                <a:solidFill>
                  <a:srgbClr val="002060"/>
                </a:solidFill>
                <a:latin typeface="Comic Sans MS" pitchFamily="66" charset="0"/>
              </a:rPr>
              <a:t>Босова</a:t>
            </a:r>
            <a:r>
              <a:rPr lang="ru-RU" sz="1200" b="1" dirty="0" smtClean="0">
                <a:solidFill>
                  <a:srgbClr val="002060"/>
                </a:solidFill>
                <a:latin typeface="Comic Sans MS" pitchFamily="66" charset="0"/>
              </a:rPr>
              <a:t>, А.Ю. </a:t>
            </a:r>
            <a:r>
              <a:rPr lang="ru-RU" sz="1200" b="1" dirty="0" err="1" smtClean="0">
                <a:solidFill>
                  <a:srgbClr val="002060"/>
                </a:solidFill>
                <a:latin typeface="Comic Sans MS" pitchFamily="66" charset="0"/>
              </a:rPr>
              <a:t>Босова</a:t>
            </a:r>
            <a:r>
              <a:rPr lang="ru-RU" sz="1200" b="1" dirty="0" smtClean="0">
                <a:solidFill>
                  <a:srgbClr val="002060"/>
                </a:solidFill>
                <a:latin typeface="Comic Sans MS" pitchFamily="66" charset="0"/>
              </a:rPr>
              <a:t> « Информатика 7 класс». Бином. 2013.</a:t>
            </a:r>
          </a:p>
          <a:p>
            <a:pPr marL="0" indent="0">
              <a:defRPr/>
            </a:pPr>
            <a:r>
              <a:rPr lang="ru-RU" sz="1200" b="1" dirty="0" smtClean="0">
                <a:solidFill>
                  <a:srgbClr val="002060"/>
                </a:solidFill>
                <a:latin typeface="Comic Sans MS" pitchFamily="66" charset="0"/>
              </a:rPr>
              <a:t>Л.Л. </a:t>
            </a:r>
            <a:r>
              <a:rPr lang="ru-RU" sz="1200" b="1" dirty="0" err="1" smtClean="0">
                <a:solidFill>
                  <a:srgbClr val="002060"/>
                </a:solidFill>
                <a:latin typeface="Comic Sans MS" pitchFamily="66" charset="0"/>
              </a:rPr>
              <a:t>Босова</a:t>
            </a:r>
            <a:r>
              <a:rPr lang="ru-RU" sz="1200" b="1" dirty="0" smtClean="0">
                <a:solidFill>
                  <a:srgbClr val="002060"/>
                </a:solidFill>
                <a:latin typeface="Comic Sans MS" pitchFamily="66" charset="0"/>
              </a:rPr>
              <a:t>, А.Ю. </a:t>
            </a:r>
            <a:r>
              <a:rPr lang="ru-RU" sz="1200" b="1" dirty="0" err="1" smtClean="0">
                <a:solidFill>
                  <a:srgbClr val="002060"/>
                </a:solidFill>
                <a:latin typeface="Comic Sans MS" pitchFamily="66" charset="0"/>
              </a:rPr>
              <a:t>Босова</a:t>
            </a:r>
            <a:r>
              <a:rPr lang="ru-RU" sz="1200" b="1" dirty="0" smtClean="0">
                <a:solidFill>
                  <a:srgbClr val="002060"/>
                </a:solidFill>
                <a:latin typeface="Comic Sans MS" pitchFamily="66" charset="0"/>
              </a:rPr>
              <a:t>. Методическое пособие. 7 класс</a:t>
            </a:r>
          </a:p>
          <a:p>
            <a:pPr marL="0" indent="0">
              <a:defRPr/>
            </a:pPr>
            <a:r>
              <a:rPr lang="ru-RU" sz="1200" b="1" dirty="0" smtClean="0">
                <a:solidFill>
                  <a:srgbClr val="002060"/>
                </a:solidFill>
                <a:latin typeface="Comic Sans MS" pitchFamily="66" charset="0"/>
                <a:hlinkClick r:id="rId2"/>
              </a:rPr>
              <a:t> </a:t>
            </a:r>
            <a:r>
              <a:rPr lang="ru-RU" sz="1200" b="1" dirty="0" err="1" smtClean="0">
                <a:solidFill>
                  <a:srgbClr val="002060"/>
                </a:solidFill>
                <a:latin typeface="Comic Sans MS" pitchFamily="66" charset="0"/>
              </a:rPr>
              <a:t>Л.Л.Босова</a:t>
            </a:r>
            <a:r>
              <a:rPr lang="ru-RU" sz="1200" b="1" dirty="0" smtClean="0">
                <a:solidFill>
                  <a:srgbClr val="002060"/>
                </a:solidFill>
                <a:latin typeface="Comic Sans MS" pitchFamily="66" charset="0"/>
              </a:rPr>
              <a:t>, А.Ю. </a:t>
            </a:r>
            <a:r>
              <a:rPr lang="ru-RU" sz="1200" b="1" dirty="0" err="1" smtClean="0">
                <a:solidFill>
                  <a:srgbClr val="002060"/>
                </a:solidFill>
                <a:latin typeface="Comic Sans MS" pitchFamily="66" charset="0"/>
              </a:rPr>
              <a:t>Босова</a:t>
            </a:r>
            <a:r>
              <a:rPr lang="ru-RU" sz="1200" b="1" dirty="0" smtClean="0">
                <a:solidFill>
                  <a:srgbClr val="002060"/>
                </a:solidFill>
                <a:latin typeface="Comic Sans MS" pitchFamily="66" charset="0"/>
              </a:rPr>
              <a:t>. Электронное приложение. 7 класс  </a:t>
            </a:r>
            <a:r>
              <a:rPr lang="en-US" sz="1200" b="1" dirty="0" smtClean="0">
                <a:solidFill>
                  <a:srgbClr val="002060"/>
                </a:solidFill>
                <a:latin typeface="Comic Sans MS" pitchFamily="66" charset="0"/>
                <a:hlinkClick r:id="rId3"/>
              </a:rPr>
              <a:t>http://metodist.lbz.ru/authors/informatika/3/eor7.php</a:t>
            </a:r>
            <a:endParaRPr lang="ru-RU" sz="12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endParaRPr lang="ru-RU" sz="1200" dirty="0" smtClean="0"/>
          </a:p>
          <a:p>
            <a:r>
              <a:rPr lang="en-US" sz="1200" dirty="0" smtClean="0">
                <a:hlinkClick r:id="rId4"/>
              </a:rPr>
              <a:t>http://tekhnar.ru/img/v_peterburge_pojavitsja_eshe.jpg</a:t>
            </a:r>
            <a:endParaRPr lang="ru-RU" sz="1200" dirty="0" smtClean="0"/>
          </a:p>
          <a:p>
            <a:r>
              <a:rPr lang="ru-RU" sz="1200" u="sng" dirty="0" smtClean="0">
                <a:hlinkClick r:id="rId5"/>
              </a:rPr>
              <a:t>http://gifportal.ru/data/smiles/komputeri-720.gif</a:t>
            </a:r>
            <a:endParaRPr lang="ru-RU" sz="1200" dirty="0" smtClean="0"/>
          </a:p>
          <a:p>
            <a:r>
              <a:rPr lang="ru-RU" sz="1200" u="sng" dirty="0" smtClean="0">
                <a:hlinkClick r:id="rId6"/>
              </a:rPr>
              <a:t>http://img10.wikimart.ru/bd/69/69024273-dad5-4e4c-b1f0-0d2d3669bdb1.jpeg</a:t>
            </a:r>
            <a:endParaRPr lang="ru-RU" sz="1200" dirty="0" smtClean="0"/>
          </a:p>
          <a:p>
            <a:r>
              <a:rPr lang="ru-RU" sz="1200" u="sng" dirty="0" smtClean="0">
                <a:hlinkClick r:id="rId7"/>
              </a:rPr>
              <a:t>http://pontopass.com/images/55a82d7265ed7.jpg</a:t>
            </a:r>
            <a:endParaRPr lang="ru-RU" sz="1200" dirty="0" smtClean="0"/>
          </a:p>
          <a:p>
            <a:r>
              <a:rPr lang="ru-RU" sz="1200" u="sng" dirty="0" smtClean="0">
                <a:hlinkClick r:id="rId8"/>
              </a:rPr>
              <a:t>https://vinylraremusic.files.wordpress.com/2008/06/11_12_9_prev.jpg</a:t>
            </a:r>
            <a:endParaRPr lang="ru-RU" sz="1200" dirty="0" smtClean="0"/>
          </a:p>
          <a:p>
            <a:r>
              <a:rPr lang="ru-RU" sz="1200" u="sng" dirty="0" smtClean="0">
                <a:hlinkClick r:id="rId9"/>
              </a:rPr>
              <a:t>http://pomogi-vnukam.ru/wp-content/uploads/2014/10/%D1%84%D0%BB%D1%8D%D1%88%D0%BA%D0%B0.jpg</a:t>
            </a:r>
            <a:endParaRPr lang="ru-RU" sz="1200" dirty="0" smtClean="0"/>
          </a:p>
          <a:p>
            <a:r>
              <a:rPr lang="ru-RU" sz="1200" u="sng" dirty="0" smtClean="0">
                <a:hlinkClick r:id="rId10"/>
              </a:rPr>
              <a:t>http://www.e-market.kiev.ua/content/produce/full/5393.jpg</a:t>
            </a:r>
            <a:endParaRPr lang="ru-RU" sz="1200" dirty="0" smtClean="0"/>
          </a:p>
          <a:p>
            <a:r>
              <a:rPr lang="ru-RU" sz="1200" u="sng" dirty="0" smtClean="0">
                <a:hlinkClick r:id="rId11"/>
              </a:rPr>
              <a:t>http://www.sector.biz.ua/mycomp/img/03_224/24-25/22_ris_9.jpg</a:t>
            </a:r>
            <a:endParaRPr lang="ru-RU" sz="1200" u="sng" dirty="0" smtClean="0"/>
          </a:p>
          <a:p>
            <a:r>
              <a:rPr lang="en-US" sz="1200" dirty="0" smtClean="0">
                <a:hlinkClick r:id="rId12"/>
              </a:rPr>
              <a:t>http://www.e-annebebek.com/wp-content/uploads/2014/03/Ev-%C3%96devi-995x498.gif</a:t>
            </a:r>
            <a:endParaRPr lang="ru-RU" sz="1200" dirty="0" smtClean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Спасибо за урок!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313</Words>
  <Application>Microsoft Office PowerPoint</Application>
  <PresentationFormat>Экран (4:3)</PresentationFormat>
  <Paragraphs>61</Paragraphs>
  <Slides>15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Тема Office</vt:lpstr>
      <vt:lpstr>Специальное оформление</vt:lpstr>
      <vt:lpstr>Домашнее задание:</vt:lpstr>
      <vt:lpstr>Узнай тему урока, отгадав загадку.</vt:lpstr>
      <vt:lpstr>Слайд 3</vt:lpstr>
      <vt:lpstr>Тема урока:</vt:lpstr>
      <vt:lpstr>Цели урока:</vt:lpstr>
      <vt:lpstr>http://mkt.izmuroma.ru/index.php - музей компьютерной техники http://computerhistory.narod.ru/vichislit_prisposob_ustrojstva.htm - виртуальный музей истории вычислительной техники   http://school- collection.edu.ru/catalog/res/e18ff0f2-60b2-486c-b20a-6c79aa09e92d/view - таблица «Аналогия между человеком и компьютером  </vt:lpstr>
      <vt:lpstr>Слайд 7</vt:lpstr>
      <vt:lpstr>Выполни в паре:</vt:lpstr>
      <vt:lpstr>Взаимопроверка:</vt:lpstr>
      <vt:lpstr>Слайд 10</vt:lpstr>
      <vt:lpstr>Слайд 11</vt:lpstr>
      <vt:lpstr>Выполни самостоятельно:</vt:lpstr>
      <vt:lpstr>Оцени свою работу на уроке:</vt:lpstr>
      <vt:lpstr>Использованные материалы:</vt:lpstr>
      <vt:lpstr>Спасибо за урок!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Школа</cp:lastModifiedBy>
  <cp:revision>41</cp:revision>
  <dcterms:created xsi:type="dcterms:W3CDTF">2009-01-08T12:15:48Z</dcterms:created>
  <dcterms:modified xsi:type="dcterms:W3CDTF">2017-06-04T10:50:34Z</dcterms:modified>
</cp:coreProperties>
</file>